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7" r:id="rId12"/>
    <p:sldId id="265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1A1A"/>
    <a:srgbClr val="C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7FF7B8-39F0-3FE4-BECB-2DABBF9D9345}" v="25" dt="2020-07-10T13:43:51.427"/>
    <p1510:client id="{6C52152F-4326-A2F4-CD0E-276DB3872F0B}" v="826" dt="2020-07-10T15:37:41.678"/>
    <p1510:client id="{7E0EA1EA-EB4D-DC87-8586-D3F47F54DA1B}" v="257" dt="2020-07-09T14:40:46.232"/>
    <p1510:client id="{CD3C27DF-D1E5-04B3-2A8E-F72D65B24997}" v="54" dt="2020-07-09T12:31:08.910"/>
    <p1510:client id="{D1EDDD23-4BBF-445B-B168-5D3820889358}" v="185" dt="2020-07-09T12:23:53.383"/>
    <p1510:client id="{D8629DF4-0DDB-4F5A-B3D1-1FCA257EB00B}" v="8" dt="2020-07-10T15:40:35.819"/>
    <p1510:client id="{E61FDB46-FA87-CD80-A3B6-22DACE446C3E}" v="41" dt="2020-07-09T07:06:26.117"/>
    <p1510:client id="{EB2A438A-9D1D-625E-0F58-FE6D4B41EB62}" v="452" dt="2020-07-09T13:44:06.683"/>
    <p1510:client id="{FD55D664-0CF8-7B8A-D4DC-40EF5AC102FC}" v="1039" dt="2020-07-09T12:03:17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1476" y="-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transition spd="slow">
    <p:push dir="u"/>
  </p:transition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transition spd="slow">
    <p:push dir="u"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transition spd="slow">
    <p:push dir="u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transition spd="slow">
    <p:push dir="u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transition spd="slow">
    <p:push dir="u"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transition spd="slow">
    <p:push dir="u"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transition spd="slow">
    <p:push dir="u"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transition spd="slow">
    <p:push dir="u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transition spd="slow">
    <p:push dir="u"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transition spd="slow">
    <p:push dir="u"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www.fbbwarehousing.com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transition spd="slow">
    <p:push dir="u"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www.fbbwarehousing.com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fbb@bombinoexp.com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xmlns="" id="{9095C1F4-AE7F-44E4-8693-40D3D68311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 hidden="1">
            <a:extLst>
              <a:ext uri="{FF2B5EF4-FFF2-40B4-BE49-F238E27FC236}">
                <a16:creationId xmlns:a16="http://schemas.microsoft.com/office/drawing/2014/main" xmlns="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2522324" y="5860938"/>
            <a:ext cx="714146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22324" y="-15978"/>
            <a:ext cx="7147352" cy="54825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 hidden="1">
            <a:extLst>
              <a:ext uri="{FF2B5EF4-FFF2-40B4-BE49-F238E27FC236}">
                <a16:creationId xmlns:a16="http://schemas.microsoft.com/office/drawing/2014/main" xmlns="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269F73-23A4-46DF-ADC2-2BF29DE9EC27}"/>
              </a:ext>
            </a:extLst>
          </p:cNvPr>
          <p:cNvSpPr/>
          <p:nvPr/>
        </p:nvSpPr>
        <p:spPr>
          <a:xfrm>
            <a:off x="592872" y="648630"/>
            <a:ext cx="11002535" cy="417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14911"/>
            <a:ext cx="9144000" cy="83830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>
                <a:solidFill>
                  <a:srgbClr val="B51A1A"/>
                </a:solidFill>
                <a:latin typeface="Berlin Sans FB Demi"/>
                <a:cs typeface="Calibri"/>
              </a:rPr>
              <a:t>BOMBINO FBB PRESENTATION </a:t>
            </a:r>
            <a:endParaRPr lang="en-US" sz="2800" b="1">
              <a:solidFill>
                <a:srgbClr val="B51A1A"/>
              </a:solidFill>
              <a:latin typeface="Berlin Sans FB Demi"/>
              <a:cs typeface="Aharon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C18C90-0C66-433D-A8C6-E66E6B30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/>
              <a:t>www.fbbwarehousing.com</a:t>
            </a:r>
            <a:endParaRPr lang="en-US" sz="1400" b="1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47C7580-8DAA-49DD-B887-25A9ED33D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34195C53-F4CC-4E1E-BFA1-51159801A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842" y="1174709"/>
            <a:ext cx="6225988" cy="344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C574EC9-AB6A-4C5F-A474-BA96B3BC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/>
              <a:t>www.fbbwarehousing.com</a:t>
            </a:r>
            <a:endParaRPr lang="en-US" sz="1400" b="1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FCC6977-A5CF-487D-9C44-85E2E737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CAB75A19-5BFB-4895-BA9D-432BA179B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960" y="617311"/>
            <a:ext cx="7722556" cy="5615158"/>
          </a:xfrm>
          <a:prstGeom prst="rect">
            <a:avLst/>
          </a:prstGeom>
        </p:spPr>
      </p:pic>
      <p:pic>
        <p:nvPicPr>
          <p:cNvPr id="6" name="Picture 6" descr="A picture containing bird, flower&#10;&#10;Description automatically generated">
            <a:extLst>
              <a:ext uri="{FF2B5EF4-FFF2-40B4-BE49-F238E27FC236}">
                <a16:creationId xmlns:a16="http://schemas.microsoft.com/office/drawing/2014/main" xmlns="" id="{A76D1790-C969-4714-8675-10E125095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97" y="3116625"/>
            <a:ext cx="3296432" cy="29574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58258E-9534-49F9-8302-3965BA9B05DA}"/>
              </a:ext>
            </a:extLst>
          </p:cNvPr>
          <p:cNvSpPr txBox="1"/>
          <p:nvPr/>
        </p:nvSpPr>
        <p:spPr>
          <a:xfrm>
            <a:off x="8106427" y="2093935"/>
            <a:ext cx="382878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cs typeface="Calibri"/>
              </a:rPr>
              <a:t>Admin Dashboard to enable visibility and order </a:t>
            </a:r>
            <a:r>
              <a:rPr lang="en-US" sz="3600" b="1">
                <a:cs typeface="Calibri"/>
              </a:rPr>
              <a:t>management</a:t>
            </a:r>
            <a:endParaRPr lang="en-US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84035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C56AC72-9329-4C47-A82E-360B8799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/>
              <a:t>www.fbbwarehousing.com</a:t>
            </a:r>
            <a:endParaRPr lang="en-US" sz="1400" b="1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CC45F34-45ED-4DC1-A79F-9280199D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8" descr="A picture containing text, map&#10;&#10;Description automatically generated">
            <a:extLst>
              <a:ext uri="{FF2B5EF4-FFF2-40B4-BE49-F238E27FC236}">
                <a16:creationId xmlns:a16="http://schemas.microsoft.com/office/drawing/2014/main" xmlns="" id="{B6C07306-3AEB-4A53-9869-8C3CBB8AB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701" y="2090307"/>
            <a:ext cx="6344432" cy="3554207"/>
          </a:xfrm>
          <a:prstGeom prst="rect">
            <a:avLst/>
          </a:prstGeom>
        </p:spPr>
      </p:pic>
      <p:pic>
        <p:nvPicPr>
          <p:cNvPr id="10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BA21BCD5-9A5F-46A9-9D68-62535F71A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48" y="537970"/>
            <a:ext cx="2019331" cy="111993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2B618F3-1214-4AF7-9DD1-139753A0B07A}"/>
              </a:ext>
            </a:extLst>
          </p:cNvPr>
          <p:cNvSpPr txBox="1"/>
          <p:nvPr/>
        </p:nvSpPr>
        <p:spPr>
          <a:xfrm>
            <a:off x="7888787" y="1885167"/>
            <a:ext cx="3535993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/>
              <a:t>Better Ops Planning-predictive and more efficient infrastructure based on *your* real data</a:t>
            </a:r>
            <a:endParaRPr lang="en-US" sz="36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419723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B51A1A"/>
                </a:solidFill>
                <a:latin typeface="Berlin Sans FB"/>
                <a:cs typeface="Calibri Light"/>
              </a:rPr>
              <a:t>SUMMARY</a:t>
            </a:r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sz="1400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372125F-2FE5-4F55-B38C-AF3E0E2C957B}"/>
              </a:ext>
            </a:extLst>
          </p:cNvPr>
          <p:cNvSpPr/>
          <p:nvPr/>
        </p:nvSpPr>
        <p:spPr>
          <a:xfrm>
            <a:off x="1624106" y="1861484"/>
            <a:ext cx="488950" cy="152027"/>
          </a:xfrm>
          <a:prstGeom prst="rect">
            <a:avLst/>
          </a:pr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C724C03-AF2B-48A2-8F41-8548AA4F0F35}"/>
              </a:ext>
            </a:extLst>
          </p:cNvPr>
          <p:cNvSpPr txBox="1"/>
          <p:nvPr/>
        </p:nvSpPr>
        <p:spPr>
          <a:xfrm>
            <a:off x="1517276" y="2096060"/>
            <a:ext cx="103094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/>
              <a:t>Faster</a:t>
            </a:r>
            <a:endParaRPr lang="en-US" sz="2000" b="1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E968BB6-DF85-41A2-91C3-247082359390}"/>
              </a:ext>
            </a:extLst>
          </p:cNvPr>
          <p:cNvSpPr txBox="1"/>
          <p:nvPr/>
        </p:nvSpPr>
        <p:spPr>
          <a:xfrm>
            <a:off x="1516716" y="2591361"/>
            <a:ext cx="28956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Same-day / Next-day</a:t>
            </a:r>
          </a:p>
          <a:p>
            <a:r>
              <a:rPr lang="en-US" dirty="0">
                <a:ea typeface="+mn-lt"/>
                <a:cs typeface="+mn-lt"/>
              </a:rPr>
              <a:t>scheduled deliveries, returns and exchanges.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2C395F2-FC0B-4D51-9952-BB107962A3EB}"/>
              </a:ext>
            </a:extLst>
          </p:cNvPr>
          <p:cNvSpPr/>
          <p:nvPr/>
        </p:nvSpPr>
        <p:spPr>
          <a:xfrm>
            <a:off x="8672606" y="1861483"/>
            <a:ext cx="488950" cy="152027"/>
          </a:xfrm>
          <a:prstGeom prst="rect">
            <a:avLst/>
          </a:pr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353CBB6B-A61B-490F-9236-62A91DCF7F29}"/>
              </a:ext>
            </a:extLst>
          </p:cNvPr>
          <p:cNvSpPr/>
          <p:nvPr/>
        </p:nvSpPr>
        <p:spPr>
          <a:xfrm>
            <a:off x="1624106" y="4071283"/>
            <a:ext cx="488950" cy="152027"/>
          </a:xfrm>
          <a:prstGeom prst="rect">
            <a:avLst/>
          </a:pr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F51FDD4B-F504-4268-B4F8-621D94121304}"/>
              </a:ext>
            </a:extLst>
          </p:cNvPr>
          <p:cNvSpPr/>
          <p:nvPr/>
        </p:nvSpPr>
        <p:spPr>
          <a:xfrm>
            <a:off x="4958042" y="4147670"/>
            <a:ext cx="488950" cy="152027"/>
          </a:xfrm>
          <a:prstGeom prst="rect">
            <a:avLst/>
          </a:pr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66A7847-AA76-427E-A357-E3588E3692B1}"/>
              </a:ext>
            </a:extLst>
          </p:cNvPr>
          <p:cNvSpPr/>
          <p:nvPr/>
        </p:nvSpPr>
        <p:spPr>
          <a:xfrm>
            <a:off x="4956362" y="1785469"/>
            <a:ext cx="488950" cy="152027"/>
          </a:xfrm>
          <a:prstGeom prst="rect">
            <a:avLst/>
          </a:pr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B2CF2D2-FF41-4C9B-90E7-53CA869CA355}"/>
              </a:ext>
            </a:extLst>
          </p:cNvPr>
          <p:cNvSpPr txBox="1"/>
          <p:nvPr/>
        </p:nvSpPr>
        <p:spPr>
          <a:xfrm>
            <a:off x="8565216" y="2496111"/>
            <a:ext cx="334327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Full transparency and visibility throughout the entire process. Reduces friction between consumer-brand &amp; brand-carrier.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03EA3AE-7C6B-48C8-BED0-877CDD5ADCAD}"/>
              </a:ext>
            </a:extLst>
          </p:cNvPr>
          <p:cNvSpPr txBox="1"/>
          <p:nvPr/>
        </p:nvSpPr>
        <p:spPr>
          <a:xfrm>
            <a:off x="8565776" y="2067484"/>
            <a:ext cx="1564342" cy="4096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ea typeface="+mn-lt"/>
                <a:cs typeface="+mn-lt"/>
              </a:rPr>
              <a:t>Full Visibility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67DC948-AD48-4DF0-8891-02C60029BEA0}"/>
              </a:ext>
            </a:extLst>
          </p:cNvPr>
          <p:cNvSpPr txBox="1"/>
          <p:nvPr/>
        </p:nvSpPr>
        <p:spPr>
          <a:xfrm>
            <a:off x="1517276" y="4467784"/>
            <a:ext cx="166911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ea typeface="+mn-lt"/>
                <a:cs typeface="+mn-lt"/>
              </a:rPr>
              <a:t>Efficient Ops</a:t>
            </a:r>
            <a:endParaRPr lang="en-US" dirty="0"/>
          </a:p>
          <a:p>
            <a:r>
              <a:rPr lang="en-US" sz="2000" b="1" dirty="0">
                <a:ea typeface="+mn-lt"/>
                <a:cs typeface="+mn-lt"/>
              </a:rPr>
              <a:t>Management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1F240CE-58FF-4289-A03E-72B77581F3CC}"/>
              </a:ext>
            </a:extLst>
          </p:cNvPr>
          <p:cNvSpPr txBox="1"/>
          <p:nvPr/>
        </p:nvSpPr>
        <p:spPr>
          <a:xfrm>
            <a:off x="1516716" y="5220261"/>
            <a:ext cx="28956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Inventory management, restocking, usage reports and returns bundling.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F6EE535E-519C-42B4-A620-D818D579B2D4}"/>
              </a:ext>
            </a:extLst>
          </p:cNvPr>
          <p:cNvSpPr txBox="1"/>
          <p:nvPr/>
        </p:nvSpPr>
        <p:spPr>
          <a:xfrm>
            <a:off x="4698626" y="2032244"/>
            <a:ext cx="205964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ea typeface="+mn-lt"/>
                <a:cs typeface="+mn-lt"/>
              </a:rPr>
              <a:t>Enable Prediction</a:t>
            </a:r>
            <a:endParaRPr lang="en-US" dirty="0"/>
          </a:p>
          <a:p>
            <a:r>
              <a:rPr lang="en-US" sz="2000" b="1" dirty="0">
                <a:ea typeface="+mn-lt"/>
                <a:cs typeface="+mn-lt"/>
              </a:rPr>
              <a:t>and Growth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96F4A1F-6200-4BFE-9342-0252778B363B}"/>
              </a:ext>
            </a:extLst>
          </p:cNvPr>
          <p:cNvSpPr txBox="1"/>
          <p:nvPr/>
        </p:nvSpPr>
        <p:spPr>
          <a:xfrm>
            <a:off x="4691342" y="2870954"/>
            <a:ext cx="360045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As a data-driven company, FBB enables brands to base their growth, marketing &amp; ops resources on real data and to make better decisions.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747C6DE0-1F41-42FA-8041-EFEFCF8CA112}"/>
              </a:ext>
            </a:extLst>
          </p:cNvPr>
          <p:cNvSpPr txBox="1"/>
          <p:nvPr/>
        </p:nvSpPr>
        <p:spPr>
          <a:xfrm>
            <a:off x="4698626" y="4464750"/>
            <a:ext cx="240254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ea typeface="+mn-lt"/>
                <a:cs typeface="+mn-lt"/>
              </a:rPr>
              <a:t>Saves time, labor</a:t>
            </a:r>
            <a:endParaRPr lang="en-US" dirty="0"/>
          </a:p>
          <a:p>
            <a:r>
              <a:rPr lang="en-US" sz="2000" b="1" dirty="0">
                <a:ea typeface="+mn-lt"/>
                <a:cs typeface="+mn-lt"/>
              </a:rPr>
              <a:t>costs and frustration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1DDF7F63-0125-44F3-9F5B-F967B5D0B69C}"/>
              </a:ext>
            </a:extLst>
          </p:cNvPr>
          <p:cNvSpPr txBox="1"/>
          <p:nvPr/>
        </p:nvSpPr>
        <p:spPr>
          <a:xfrm>
            <a:off x="4412316" y="5145577"/>
            <a:ext cx="360045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The easiest, most cost-eﬀective last-mile solution on the market. Finally you can focus on other areas of your business, we’ve got the last mile covered.</a:t>
            </a:r>
          </a:p>
        </p:txBody>
      </p:sp>
    </p:spTree>
    <p:extLst>
      <p:ext uri="{BB962C8B-B14F-4D97-AF65-F5344CB8AC3E}">
        <p14:creationId xmlns:p14="http://schemas.microsoft.com/office/powerpoint/2010/main" val="270857242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91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Triangle 93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8"/>
            <a:ext cx="5925989" cy="31675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9600" kern="1200">
                <a:latin typeface="+mj-lt"/>
                <a:ea typeface="+mj-ea"/>
                <a:cs typeface="+mj-cs"/>
              </a:rPr>
              <a:t>THANK YOU</a:t>
            </a:r>
            <a:endParaRPr lang="en-US" sz="9600" kern="120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4373" y="6268866"/>
            <a:ext cx="10912377" cy="36576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www.fbbwarehousing.com</a:t>
            </a:r>
            <a:endParaRPr lang="en-US" sz="140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pic>
        <p:nvPicPr>
          <p:cNvPr id="49" name="Graphic 48" descr="Smiling Face with No Fill">
            <a:extLst>
              <a:ext uri="{FF2B5EF4-FFF2-40B4-BE49-F238E27FC236}">
                <a16:creationId xmlns:a16="http://schemas.microsoft.com/office/drawing/2014/main" xmlns="" id="{B380052D-E518-4F93-AC09-F218E37D8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63883" y="5788651"/>
            <a:ext cx="1343869" cy="3763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30EA680-D336-4FF7-8B7A-9848BB0A1C32}" type="slidenum">
              <a:rPr lang="en-US" dirty="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en-US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1917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B6CDA21F-E7AF-4C75-8395-33F58D5B0E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solidFill>
              <a:srgbClr val="B51A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solidFill>
              <a:srgbClr val="B51A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solidFill>
              <a:srgbClr val="B51A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0610B1-AC0F-41B1-A582-AA1E4B15E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>
                <a:solidFill>
                  <a:srgbClr val="B51A1A"/>
                </a:solidFill>
                <a:latin typeface="Berlin Sans FB"/>
                <a:cs typeface="Calibri Light"/>
              </a:rPr>
              <a:t>ABOUT US</a:t>
            </a:r>
            <a:endParaRPr lang="en-US" b="1">
              <a:solidFill>
                <a:srgbClr val="B51A1A"/>
              </a:solidFill>
              <a:latin typeface="Berlin Sans FB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25ECD3-652B-44BA-AFCC-534B761A0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Bombino Express Worldwide Inc handle inventory, order processing, and shipping functions for other businesses. Handing these daily tasks over to a fulfillment partner lets them focus on marketing, product development, and other growth drivers. </a:t>
            </a:r>
            <a:endParaRPr lang="en-US" sz="2400">
              <a:cs typeface="Calibri" panose="020F0502020204030204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D068B9B-F6CB-4AFE-B286-127808D7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/>
              <a:t>www.fbbwarehousing.com</a:t>
            </a:r>
            <a:endParaRPr lang="en-US" sz="1400" b="1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85728E7-0BBD-42A9-A5AD-3013A5621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2341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F1329-16EA-4ED8-AC2F-3C39049B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B51A1A"/>
                </a:solidFill>
                <a:latin typeface="Berlin Sans FB"/>
                <a:cs typeface="Calibri Light"/>
              </a:rPr>
              <a:t>HOW FBB WORKS</a:t>
            </a:r>
            <a:endParaRPr lang="en-US" b="1">
              <a:solidFill>
                <a:srgbClr val="B51A1A"/>
              </a:solidFill>
              <a:latin typeface="Berlin Sans FB"/>
            </a:endParaRPr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6AB8C07-EF71-4E9C-AFB9-4F281BE9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sz="1400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93E5D9-B50E-47D0-AA2D-547A3FBB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3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0EBD71F4-2F7B-4EE6-B2BE-13FE9490D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41" y="2431038"/>
            <a:ext cx="11729224" cy="31760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86D40A0-C937-49EF-9E81-F93EE8FE434F}"/>
              </a:ext>
            </a:extLst>
          </p:cNvPr>
          <p:cNvSpPr txBox="1"/>
          <p:nvPr/>
        </p:nvSpPr>
        <p:spPr>
          <a:xfrm>
            <a:off x="1369741" y="3256156"/>
            <a:ext cx="2362200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ea typeface="+mn-lt"/>
                <a:cs typeface="+mn-lt"/>
              </a:rPr>
              <a:t>Once you're on board, we'll collect your inventory &amp; store in your warehouse</a:t>
            </a:r>
            <a:endParaRPr lang="en-US" sz="2000" b="1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65A22B3-045B-49CA-AB84-901B539C79CA}"/>
              </a:ext>
            </a:extLst>
          </p:cNvPr>
          <p:cNvSpPr txBox="1"/>
          <p:nvPr/>
        </p:nvSpPr>
        <p:spPr>
          <a:xfrm>
            <a:off x="5108885" y="3510544"/>
            <a:ext cx="212988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ea typeface="+mn-lt"/>
                <a:cs typeface="+mn-lt"/>
              </a:rPr>
              <a:t>We will tally the stocks and put the inventory live</a:t>
            </a:r>
            <a:endParaRPr lang="en-US" sz="2000" b="1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3FDAE01-913F-47F9-9DD2-822433CC9422}"/>
              </a:ext>
            </a:extLst>
          </p:cNvPr>
          <p:cNvSpPr txBox="1"/>
          <p:nvPr/>
        </p:nvSpPr>
        <p:spPr>
          <a:xfrm>
            <a:off x="8671467" y="3411810"/>
            <a:ext cx="2380785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ea typeface="+mn-lt"/>
                <a:cs typeface="+mn-lt"/>
              </a:rPr>
              <a:t>You can start taking orders from respective market place</a:t>
            </a:r>
            <a:endParaRPr lang="en-US" sz="20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95509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B51A1A"/>
                </a:solidFill>
                <a:latin typeface="Berlin Sans FB"/>
                <a:cs typeface="Calibri Light"/>
              </a:rPr>
              <a:t>BENEFITS OF FBB</a:t>
            </a:r>
            <a:endParaRPr lang="en-US" b="1">
              <a:solidFill>
                <a:srgbClr val="B51A1A"/>
              </a:solidFill>
              <a:latin typeface="Berlin Sans FB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DFBC2-F7E3-4429-B4E0-C518ED362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Effortless Logistics and Shipping Services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Unlimited Storage Space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Cost Effective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Reducing Delivery Timeline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Showing presence in US Marketing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3 months Warehousing FREE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No LTSF (Long Term Storage Fee)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Management of Return Shipping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Fulfillment of Orders from Any E-Commerce Platforms in USA and Rest Of the World.</a:t>
            </a:r>
            <a:endParaRPr lang="en-US" sz="20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000">
                <a:ea typeface="+mn-lt"/>
                <a:cs typeface="+mn-lt"/>
              </a:rPr>
              <a:t>24/7 customer support via phone and emails.</a:t>
            </a:r>
            <a:endParaRPr lang="en-US" sz="2000"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1666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B51A1A"/>
                </a:solidFill>
                <a:latin typeface="Berlin Sans FB"/>
                <a:cs typeface="Calibri Light"/>
              </a:rPr>
              <a:t>WAREHOUSE LOCATIONS</a:t>
            </a:r>
            <a:endParaRPr lang="en-US" b="1">
              <a:solidFill>
                <a:srgbClr val="B51A1A"/>
              </a:solidFill>
              <a:cs typeface="Calibri Light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sz="1400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7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4DE142AC-A1E5-4F45-AF8A-4205059A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863" y="2252546"/>
            <a:ext cx="382859" cy="382859"/>
          </a:xfrm>
          <a:prstGeom prst="rect">
            <a:avLst/>
          </a:prstGeom>
        </p:spPr>
      </p:pic>
      <p:pic>
        <p:nvPicPr>
          <p:cNvPr id="10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CEE5548A-A121-4968-B282-2CD498BF1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615" y="2256590"/>
            <a:ext cx="382859" cy="382859"/>
          </a:xfrm>
          <a:prstGeom prst="rect">
            <a:avLst/>
          </a:prstGeom>
        </p:spPr>
      </p:pic>
      <p:pic>
        <p:nvPicPr>
          <p:cNvPr id="6" name="Picture 7" descr="A picture containing object, clock&#10;&#10;Description automatically generated">
            <a:extLst>
              <a:ext uri="{FF2B5EF4-FFF2-40B4-BE49-F238E27FC236}">
                <a16:creationId xmlns:a16="http://schemas.microsoft.com/office/drawing/2014/main" xmlns="" id="{536CA685-017D-4BB9-B63C-6450E2A50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5166" y="4802458"/>
            <a:ext cx="347547" cy="356840"/>
          </a:xfrm>
          <a:prstGeom prst="rect">
            <a:avLst/>
          </a:prstGeom>
        </p:spPr>
      </p:pic>
      <p:pic>
        <p:nvPicPr>
          <p:cNvPr id="8" name="Picture 8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xmlns="" id="{9B0E3B8E-EF26-4806-842B-A965FC3386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751" y="4179848"/>
            <a:ext cx="310377" cy="319669"/>
          </a:xfrm>
          <a:prstGeom prst="rect">
            <a:avLst/>
          </a:prstGeom>
        </p:spPr>
      </p:pic>
      <p:pic>
        <p:nvPicPr>
          <p:cNvPr id="13" name="Picture 8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xmlns="" id="{4B1EE5C7-0521-4A29-B4B3-864B3C7A04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5458" y="4272775"/>
            <a:ext cx="310377" cy="319669"/>
          </a:xfrm>
          <a:prstGeom prst="rect">
            <a:avLst/>
          </a:prstGeom>
        </p:spPr>
      </p:pic>
      <p:pic>
        <p:nvPicPr>
          <p:cNvPr id="14" name="Picture 7" descr="A picture containing object, clock&#10;&#10;Description automatically generated">
            <a:extLst>
              <a:ext uri="{FF2B5EF4-FFF2-40B4-BE49-F238E27FC236}">
                <a16:creationId xmlns:a16="http://schemas.microsoft.com/office/drawing/2014/main" xmlns="" id="{0B54C046-4F63-4E34-859F-189DBF509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872" y="5350726"/>
            <a:ext cx="347547" cy="35684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FD5D1E2-0072-4B56-83F3-F074F13BBA94}"/>
              </a:ext>
            </a:extLst>
          </p:cNvPr>
          <p:cNvSpPr txBox="1"/>
          <p:nvPr/>
        </p:nvSpPr>
        <p:spPr>
          <a:xfrm>
            <a:off x="2196790" y="2252546"/>
            <a:ext cx="2743200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/>
              <a:t>USA</a:t>
            </a:r>
          </a:p>
          <a:p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13 Division Street,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Unit B, Fairview,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New Jersey - 07022.</a:t>
            </a:r>
          </a:p>
          <a:p>
            <a:endParaRPr lang="en-US">
              <a:cs typeface="Calibri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646 224 0700 ext. 325</a:t>
            </a:r>
          </a:p>
          <a:p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  <a:hlinkClick r:id="rId5"/>
              </a:rPr>
              <a:t>fbb@bombinoexp.com</a:t>
            </a:r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6F56A40-EEC2-4D73-8CCE-D4076EEC43CA}"/>
              </a:ext>
            </a:extLst>
          </p:cNvPr>
          <p:cNvSpPr txBox="1"/>
          <p:nvPr/>
        </p:nvSpPr>
        <p:spPr>
          <a:xfrm>
            <a:off x="6415668" y="2252546"/>
            <a:ext cx="3356517" cy="34470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/>
              <a:t>INDIA</a:t>
            </a:r>
          </a:p>
          <a:p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Corporate Centre B, 1 &amp; 2,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Ground Floor, Marol Pipeline, Andheri Kurla Road,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Mumbai - 400 059.</a:t>
            </a:r>
            <a:endParaRPr lang="en-US"/>
          </a:p>
          <a:p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+91 22 6640 0197</a:t>
            </a:r>
            <a:endParaRPr lang="en-US"/>
          </a:p>
          <a:p>
            <a:r>
              <a:rPr lang="en-US">
                <a:ea typeface="+mn-lt"/>
                <a:cs typeface="+mn-lt"/>
              </a:rPr>
              <a:t>Toll Free: 1800 266 6401 ext. 197</a:t>
            </a:r>
            <a:endParaRPr lang="en-US"/>
          </a:p>
          <a:p>
            <a:r>
              <a:rPr lang="en-US">
                <a:ea typeface="+mn-lt"/>
                <a:cs typeface="+mn-lt"/>
              </a:rPr>
              <a:t>+91 7710 037 353 / 9867 586 480</a:t>
            </a:r>
            <a:endParaRPr lang="en-US"/>
          </a:p>
          <a:p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  <a:hlinkClick r:id="rId5"/>
              </a:rPr>
              <a:t>fbb@bombinoexp.com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8445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B51A1A"/>
                </a:solidFill>
                <a:latin typeface="Berlin Sans FB"/>
                <a:cs typeface="Calibri Light"/>
              </a:rPr>
              <a:t>SERVICES</a:t>
            </a:r>
            <a:endParaRPr lang="en-US" b="1">
              <a:solidFill>
                <a:srgbClr val="B51A1A"/>
              </a:solidFill>
              <a:latin typeface="Berlin Sans FB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DFBC2-F7E3-4429-B4E0-C518ED362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 b="1">
                <a:ea typeface="+mn-lt"/>
                <a:cs typeface="+mn-lt"/>
              </a:rPr>
              <a:t>Under 1LB (450 Grams) </a:t>
            </a:r>
            <a:endParaRPr lang="en-US" sz="2000" b="1">
              <a:cs typeface="Calibri" panose="020F0502020204030204"/>
            </a:endParaRPr>
          </a:p>
          <a:p>
            <a:endParaRPr lang="en-US"/>
          </a:p>
          <a:p>
            <a:r>
              <a:rPr lang="en-US" sz="2000">
                <a:ea typeface="+mn-lt"/>
                <a:cs typeface="+mn-lt"/>
              </a:rPr>
              <a:t>USPS FIRST CLASS PACKAGE </a:t>
            </a:r>
            <a:r>
              <a:rPr lang="en-US" sz="2000" b="1">
                <a:ea typeface="+mn-lt"/>
                <a:cs typeface="+mn-lt"/>
              </a:rPr>
              <a:t>[Postal]</a:t>
            </a:r>
            <a:endParaRPr lang="en-US" b="1"/>
          </a:p>
          <a:p>
            <a:endParaRPr lang="en-US"/>
          </a:p>
          <a:p>
            <a:pPr marL="0" indent="0">
              <a:buNone/>
            </a:pPr>
            <a:r>
              <a:rPr lang="en-US" sz="2000" b="1">
                <a:ea typeface="+mn-lt"/>
                <a:cs typeface="+mn-lt"/>
              </a:rPr>
              <a:t>Over 1LB (450 Grams)</a:t>
            </a:r>
            <a:endParaRPr lang="en-US" b="1">
              <a:ea typeface="+mn-lt"/>
              <a:cs typeface="+mn-lt"/>
            </a:endParaRPr>
          </a:p>
          <a:p>
            <a:endParaRPr lang="en-US"/>
          </a:p>
          <a:p>
            <a:r>
              <a:rPr lang="en-US" sz="2000">
                <a:ea typeface="+mn-lt"/>
                <a:cs typeface="+mn-lt"/>
              </a:rPr>
              <a:t>FEDEX GROUND </a:t>
            </a:r>
            <a:r>
              <a:rPr lang="en-US" sz="2000" b="1">
                <a:ea typeface="+mn-lt"/>
                <a:cs typeface="+mn-lt"/>
              </a:rPr>
              <a:t>[Only Commercial Address]</a:t>
            </a:r>
            <a:endParaRPr lang="en-US" b="1"/>
          </a:p>
          <a:p>
            <a:r>
              <a:rPr lang="en-US" sz="2000">
                <a:ea typeface="+mn-lt"/>
                <a:cs typeface="+mn-lt"/>
              </a:rPr>
              <a:t>FEDEX STANDARD OVERNIGHT.</a:t>
            </a:r>
            <a:endParaRPr lang="en-US">
              <a:ea typeface="+mn-lt"/>
              <a:cs typeface="+mn-lt"/>
            </a:endParaRPr>
          </a:p>
          <a:p>
            <a:r>
              <a:rPr lang="en-US" sz="2000">
                <a:ea typeface="+mn-lt"/>
                <a:cs typeface="+mn-lt"/>
              </a:rPr>
              <a:t>FEDEX SMARTPOST </a:t>
            </a:r>
            <a:r>
              <a:rPr lang="en-US" sz="2000" b="1">
                <a:ea typeface="+mn-lt"/>
                <a:cs typeface="+mn-lt"/>
              </a:rPr>
              <a:t>[Postal]</a:t>
            </a:r>
            <a:endParaRPr lang="en-US" b="1"/>
          </a:p>
          <a:p>
            <a:r>
              <a:rPr lang="en-US" sz="2000">
                <a:ea typeface="+mn-lt"/>
                <a:cs typeface="+mn-lt"/>
              </a:rPr>
              <a:t>FEDEX HOME DELIVERY </a:t>
            </a:r>
            <a:r>
              <a:rPr lang="en-US" sz="2000" b="1">
                <a:ea typeface="+mn-lt"/>
                <a:cs typeface="+mn-lt"/>
              </a:rPr>
              <a:t>[Only Residential Address]</a:t>
            </a:r>
            <a:endParaRPr lang="en-US" b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sz="1400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168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B51A1A"/>
                </a:solidFill>
                <a:latin typeface="Berlin Sans FB"/>
                <a:cs typeface="Calibri Light"/>
              </a:rPr>
              <a:t>DELIVERY TIMELINES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DFBC2-F7E3-4429-B4E0-C518ED362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en-US" sz="2000" b="1">
                <a:ea typeface="+mn-lt"/>
                <a:cs typeface="+mn-lt"/>
              </a:rPr>
              <a:t>First Mile </a:t>
            </a:r>
            <a:endParaRPr lang="en-US" sz="2000">
              <a:ea typeface="+mn-lt"/>
              <a:cs typeface="+mn-lt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Transit time for inventory to reach our USA warehouse and getting in scanned is 4-5 working days after inventory is dispatched from Bombino Mumbai Warehouse.</a:t>
            </a:r>
            <a:endParaRPr lang="en-US">
              <a:ea typeface="+mn-lt"/>
              <a:cs typeface="+mn-lt"/>
            </a:endParaRPr>
          </a:p>
          <a:p>
            <a:pPr>
              <a:buNone/>
            </a:pPr>
            <a:endParaRPr lang="en-US" sz="2000">
              <a:ea typeface="+mn-lt"/>
              <a:cs typeface="+mn-lt"/>
            </a:endParaRPr>
          </a:p>
          <a:p>
            <a:pPr>
              <a:buNone/>
            </a:pPr>
            <a:r>
              <a:rPr lang="en-US" sz="2000" b="1">
                <a:ea typeface="+mn-lt"/>
                <a:cs typeface="+mn-lt"/>
              </a:rPr>
              <a:t>Last Mile </a:t>
            </a: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Last mile delivery timelines are as follows : -</a:t>
            </a:r>
          </a:p>
          <a:p>
            <a:pPr marL="457200" indent="-457200">
              <a:buAutoNum type="alphaLcPeriod"/>
            </a:pPr>
            <a:r>
              <a:rPr lang="en-US" sz="2000" b="1">
                <a:ea typeface="+mn-lt"/>
                <a:cs typeface="+mn-lt"/>
              </a:rPr>
              <a:t>USPS First Class</a:t>
            </a:r>
            <a:endParaRPr lang="en-US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       Delivery within 3 - 7 working days (All over USA)</a:t>
            </a:r>
            <a:endParaRPr lang="en-US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b. </a:t>
            </a:r>
            <a:r>
              <a:rPr lang="en-US" sz="2000" b="1">
                <a:ea typeface="+mn-lt"/>
                <a:cs typeface="+mn-lt"/>
              </a:rPr>
              <a:t>   FedEx Smart Post 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      USA 1 - Delivery within 5 - 6 working days 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      USA 2 - Delivery within 7 - 8 working days </a:t>
            </a:r>
            <a:endParaRPr lang="en-US"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sz="1400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6" descr="A screen shot of a smart phone&#10;&#10;Description automatically generated">
            <a:extLst>
              <a:ext uri="{FF2B5EF4-FFF2-40B4-BE49-F238E27FC236}">
                <a16:creationId xmlns:a16="http://schemas.microsoft.com/office/drawing/2014/main" xmlns="" id="{BF7E6FCD-10BF-4C88-A2DC-4F6E79726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3282" y="3156043"/>
            <a:ext cx="2380786" cy="348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9706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3EE74-8ADA-41F2-B309-F2327614A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B51A1A"/>
                </a:solidFill>
                <a:latin typeface="Berlin Sans FB"/>
                <a:cs typeface="Calibri Light"/>
              </a:rPr>
              <a:t>DELIVERY TIMELINES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rgbClr val="B51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DFBC2-F7E3-4429-B4E0-C518ED362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c.    </a:t>
            </a:r>
            <a:r>
              <a:rPr lang="en-US" sz="2000" b="1">
                <a:ea typeface="+mn-lt"/>
                <a:cs typeface="+mn-lt"/>
              </a:rPr>
              <a:t>FedEx Ground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      USA 1 - Delivery within 3 working days 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      USA 2 - Delivery within 5 - 6 working days 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d.     </a:t>
            </a:r>
            <a:r>
              <a:rPr lang="en-US" sz="2000" b="1">
                <a:ea typeface="+mn-lt"/>
                <a:cs typeface="+mn-lt"/>
              </a:rPr>
              <a:t>FedEx Home Delivery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       USA 1 - Delivery within 3 working days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       USA 2 - Delivery within 5 - 6 working days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e.     </a:t>
            </a:r>
            <a:r>
              <a:rPr lang="en-US" sz="2000" b="1">
                <a:ea typeface="+mn-lt"/>
                <a:cs typeface="+mn-lt"/>
              </a:rPr>
              <a:t>FedEx Standard Overnight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        Next Working Day delivery all over USA.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21DE46-9254-428F-A8D8-566FED0F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7367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b="1">
                <a:solidFill>
                  <a:schemeClr val="tx1">
                    <a:alpha val="80000"/>
                  </a:schemeClr>
                </a:solidFill>
              </a:rPr>
              <a:t>www.fbbwarehousing.com</a:t>
            </a:r>
            <a:endParaRPr lang="en-US" sz="1400" b="1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446F92B-264A-4BEE-9E26-1D4FC6C1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1182" y="6356350"/>
            <a:ext cx="192938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4A2A0DC0-0233-4CE3-B74D-E8C2B2F63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717" y="3029182"/>
            <a:ext cx="5707565" cy="321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5028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C574EC9-AB6A-4C5F-A474-BA96B3BC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/>
              <a:t>www.fbbwarehousing.com</a:t>
            </a:r>
            <a:endParaRPr lang="en-US" sz="1400" b="1"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FCC6977-A5CF-487D-9C44-85E2E737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58258E-9534-49F9-8302-3965BA9B05DA}"/>
              </a:ext>
            </a:extLst>
          </p:cNvPr>
          <p:cNvSpPr txBox="1"/>
          <p:nvPr/>
        </p:nvSpPr>
        <p:spPr>
          <a:xfrm>
            <a:off x="4860098" y="4494757"/>
            <a:ext cx="5645062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cs typeface="Calibri"/>
              </a:rPr>
              <a:t>Track your order status from </a:t>
            </a:r>
            <a:r>
              <a:rPr lang="en-US" sz="3600" b="1">
                <a:cs typeface="Calibri"/>
              </a:rPr>
              <a:t>the moment you place it until it arrives</a:t>
            </a:r>
            <a:endParaRPr lang="en-US"/>
          </a:p>
        </p:txBody>
      </p:sp>
      <p:pic>
        <p:nvPicPr>
          <p:cNvPr id="8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99BF5E6D-B5AA-4441-9CB8-7FB9A6178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9715" y="491939"/>
            <a:ext cx="4674296" cy="3890833"/>
          </a:xfrm>
          <a:prstGeom prst="rect">
            <a:avLst/>
          </a:prstGeom>
        </p:spPr>
      </p:pic>
      <p:pic>
        <p:nvPicPr>
          <p:cNvPr id="9" name="Picture 9" descr="A screen shot of a smart phone&#10;&#10;Description automatically generated">
            <a:extLst>
              <a:ext uri="{FF2B5EF4-FFF2-40B4-BE49-F238E27FC236}">
                <a16:creationId xmlns:a16="http://schemas.microsoft.com/office/drawing/2014/main" xmlns="" id="{A966AA58-1397-4665-B199-09340F2FA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1" y="43671"/>
            <a:ext cx="4580350" cy="677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5647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345</Words>
  <Application>Microsoft Office PowerPoint</Application>
  <PresentationFormat>Custom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ABOUT US</vt:lpstr>
      <vt:lpstr>HOW FBB WORKS</vt:lpstr>
      <vt:lpstr>BENEFITS OF FBB</vt:lpstr>
      <vt:lpstr>WAREHOUSE LOCATIONS</vt:lpstr>
      <vt:lpstr>SERVICES</vt:lpstr>
      <vt:lpstr>DELIVERY TIMELINES</vt:lpstr>
      <vt:lpstr>DELIVERY TIMELINES</vt:lpstr>
      <vt:lpstr>PowerPoint Presentation</vt:lpstr>
      <vt:lpstr>PowerPoint Presentation</vt:lpstr>
      <vt:lpstr>PowerPoint Presentation</vt:lpstr>
      <vt:lpstr>SUMMARY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Ajaz</cp:lastModifiedBy>
  <cp:revision>403</cp:revision>
  <dcterms:created xsi:type="dcterms:W3CDTF">2020-07-09T06:47:20Z</dcterms:created>
  <dcterms:modified xsi:type="dcterms:W3CDTF">2020-07-15T21:31:40Z</dcterms:modified>
</cp:coreProperties>
</file>